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1" r:id="rId6"/>
    <p:sldId id="260" r:id="rId7"/>
    <p:sldId id="269" r:id="rId8"/>
    <p:sldId id="270" r:id="rId9"/>
    <p:sldId id="271" r:id="rId10"/>
    <p:sldId id="272" r:id="rId11"/>
    <p:sldId id="262" r:id="rId12"/>
    <p:sldId id="263" r:id="rId13"/>
    <p:sldId id="268" r:id="rId14"/>
    <p:sldId id="267" r:id="rId15"/>
    <p:sldId id="278" r:id="rId16"/>
    <p:sldId id="265" r:id="rId17"/>
    <p:sldId id="273" r:id="rId18"/>
    <p:sldId id="274" r:id="rId19"/>
    <p:sldId id="275" r:id="rId20"/>
    <p:sldId id="276" r:id="rId21"/>
    <p:sldId id="277" r:id="rId22"/>
    <p:sldId id="26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F7DA74-B9B8-4761-B704-0486A9B58EA2}" type="datetimeFigureOut">
              <a:rPr lang="en-US" smtClean="0"/>
              <a:t>4/23/2019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64D3AA-0A83-4E95-9C47-5E467AA3D4D6}" type="slidenum">
              <a:rPr lang="en-US" smtClean="0"/>
              <a:t>‹#›</a:t>
            </a:fld>
            <a:endParaRPr lang="en-US"/>
          </a:p>
        </p:txBody>
      </p:sp>
    </p:spTree>
    <p:extLst>
      <p:ext uri="{BB962C8B-B14F-4D97-AF65-F5344CB8AC3E}">
        <p14:creationId xmlns:p14="http://schemas.microsoft.com/office/powerpoint/2010/main" val="1469295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4D3AA-0A83-4E95-9C47-5E467AA3D4D6}" type="slidenum">
              <a:rPr lang="en-US" smtClean="0"/>
              <a:t>15</a:t>
            </a:fld>
            <a:endParaRPr lang="en-US"/>
          </a:p>
        </p:txBody>
      </p:sp>
    </p:spTree>
    <p:extLst>
      <p:ext uri="{BB962C8B-B14F-4D97-AF65-F5344CB8AC3E}">
        <p14:creationId xmlns:p14="http://schemas.microsoft.com/office/powerpoint/2010/main" val="75960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892F6E-D790-4EC9-9A31-10347A0C10D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92F6E-D790-4EC9-9A31-10347A0C10D0}" type="slidenum">
              <a:rPr lang="en-US" smtClean="0"/>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E5964DB-8AFE-482C-8C45-C2B5E5F83B78}" type="datetimeFigureOut">
              <a:rPr lang="en-US" smtClean="0"/>
              <a:t>4/23/2019</a:t>
            </a:fld>
            <a:endParaRPr lang="en-US" dirty="0"/>
          </a:p>
        </p:txBody>
      </p:sp>
      <p:sp>
        <p:nvSpPr>
          <p:cNvPr id="9" name="Slide Number Placeholder 8"/>
          <p:cNvSpPr>
            <a:spLocks noGrp="1"/>
          </p:cNvSpPr>
          <p:nvPr>
            <p:ph type="sldNum" sz="quarter" idx="11"/>
          </p:nvPr>
        </p:nvSpPr>
        <p:spPr/>
        <p:txBody>
          <a:bodyPr/>
          <a:lstStyle/>
          <a:p>
            <a:fld id="{F3892F6E-D790-4EC9-9A31-10347A0C10D0}" type="slidenum">
              <a:rPr lang="en-US" smtClean="0"/>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F3892F6E-D790-4EC9-9A31-10347A0C10D0}" type="slidenum">
              <a:rPr lang="en-US" smtClean="0"/>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4E5964DB-8AFE-482C-8C45-C2B5E5F83B78}" type="datetimeFigureOut">
              <a:rPr lang="en-US" smtClean="0"/>
              <a:t>4/23/2019</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yyaml.org/wiki/PyYAML" TargetMode="External"/><Relationship Id="rId2" Type="http://schemas.openxmlformats.org/officeDocument/2006/relationships/hyperlink" Target="http://yaml.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umfocus.org/open-source-projects.html" TargetMode="External"/><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4" Type="http://schemas.openxmlformats.org/officeDocument/2006/relationships/hyperlink" Target="https://pandas.pydata.org/donate.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hdfgroup.org/"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86200"/>
            <a:ext cx="7543800" cy="1143000"/>
          </a:xfrm>
        </p:spPr>
        <p:txBody>
          <a:bodyPr/>
          <a:lstStyle/>
          <a:p>
            <a:r>
              <a:rPr lang="en-US" sz="2800" b="1" dirty="0">
                <a:solidFill>
                  <a:schemeClr val="tx1"/>
                </a:solidFill>
                <a:latin typeface="Times New Roman" pitchFamily="18" charset="0"/>
                <a:cs typeface="Times New Roman" pitchFamily="18" charset="0"/>
              </a:rPr>
              <a:t>EMOTION RECOGNITION USING IMAGE </a:t>
            </a:r>
            <a:r>
              <a:rPr lang="en-US" sz="2800" b="1" dirty="0" smtClean="0">
                <a:solidFill>
                  <a:schemeClr val="tx1"/>
                </a:solidFill>
                <a:latin typeface="Times New Roman" pitchFamily="18" charset="0"/>
                <a:cs typeface="Times New Roman" pitchFamily="18" charset="0"/>
              </a:rPr>
              <a:t>    PROCESSING </a:t>
            </a:r>
            <a:r>
              <a:rPr lang="en-US" sz="2800" b="1" dirty="0">
                <a:solidFill>
                  <a:schemeClr val="tx1"/>
                </a:solidFill>
                <a:latin typeface="Times New Roman" pitchFamily="18" charset="0"/>
                <a:cs typeface="Times New Roman" pitchFamily="18" charset="0"/>
              </a:rPr>
              <a:t>IN DEEP </a:t>
            </a:r>
            <a:r>
              <a:rPr lang="en-US" sz="2800" b="1" dirty="0" smtClean="0">
                <a:solidFill>
                  <a:schemeClr val="tx1"/>
                </a:solidFill>
                <a:latin typeface="Times New Roman" pitchFamily="18" charset="0"/>
                <a:cs typeface="Times New Roman" pitchFamily="18" charset="0"/>
              </a:rPr>
              <a:t>LEARNING WITH PYTHON.</a:t>
            </a:r>
            <a:r>
              <a:rPr lang="en-US" sz="2800" dirty="0">
                <a:solidFill>
                  <a:schemeClr val="tx1"/>
                </a:solidFill>
                <a:latin typeface="Times New Roman" pitchFamily="18" charset="0"/>
                <a:cs typeface="Times New Roman" pitchFamily="18" charset="0"/>
              </a:rPr>
              <a:t/>
            </a:r>
            <a:br>
              <a:rPr lang="en-US" sz="2800" dirty="0">
                <a:solidFill>
                  <a:schemeClr val="tx1"/>
                </a:solidFill>
                <a:latin typeface="Times New Roman" pitchFamily="18" charset="0"/>
                <a:cs typeface="Times New Roman" pitchFamily="18" charset="0"/>
              </a:rPr>
            </a:br>
            <a:endParaRPr lang="en-US" sz="2800" dirty="0">
              <a:solidFill>
                <a:schemeClr val="tx1"/>
              </a:solidFill>
              <a:latin typeface="Times New Roman" pitchFamily="18" charset="0"/>
              <a:cs typeface="Times New Roman" pitchFamily="18" charset="0"/>
            </a:endParaRPr>
          </a:p>
        </p:txBody>
      </p:sp>
      <p:sp>
        <p:nvSpPr>
          <p:cNvPr id="3" name="Subtitle 2"/>
          <p:cNvSpPr>
            <a:spLocks noGrp="1"/>
          </p:cNvSpPr>
          <p:nvPr>
            <p:ph type="subTitle" idx="1"/>
          </p:nvPr>
        </p:nvSpPr>
        <p:spPr>
          <a:xfrm>
            <a:off x="914400" y="4800600"/>
            <a:ext cx="7239000" cy="1676400"/>
          </a:xfrm>
        </p:spPr>
        <p:txBody>
          <a:bodyPr>
            <a:normAutofit lnSpcReduction="10000"/>
          </a:bodyPr>
          <a:lstStyle/>
          <a:p>
            <a:pPr algn="r"/>
            <a:r>
              <a:rPr lang="en-US" sz="1800" b="1" dirty="0" smtClean="0">
                <a:solidFill>
                  <a:schemeClr val="tx1"/>
                </a:solidFill>
                <a:latin typeface="Times New Roman" pitchFamily="18" charset="0"/>
                <a:cs typeface="Times New Roman" pitchFamily="18" charset="0"/>
              </a:rPr>
              <a:t>VISHNU V</a:t>
            </a:r>
          </a:p>
          <a:p>
            <a:pPr algn="r"/>
            <a:r>
              <a:rPr lang="en-US" sz="1800" b="1" dirty="0" smtClean="0">
                <a:solidFill>
                  <a:schemeClr val="tx1"/>
                </a:solidFill>
                <a:latin typeface="Times New Roman" pitchFamily="18" charset="0"/>
                <a:cs typeface="Times New Roman" pitchFamily="18" charset="0"/>
              </a:rPr>
              <a:t>ROLL N0 :60</a:t>
            </a:r>
          </a:p>
          <a:p>
            <a:pPr algn="r"/>
            <a:r>
              <a:rPr lang="en-US" sz="1800" b="1" dirty="0" smtClean="0">
                <a:solidFill>
                  <a:schemeClr val="tx1"/>
                </a:solidFill>
                <a:latin typeface="Times New Roman" pitchFamily="18" charset="0"/>
                <a:cs typeface="Times New Roman" pitchFamily="18" charset="0"/>
              </a:rPr>
              <a:t>REGISTRATION NO:LMGP16MCA061</a:t>
            </a:r>
          </a:p>
          <a:p>
            <a:pPr algn="r"/>
            <a:r>
              <a:rPr lang="en-US" sz="1800" b="1" dirty="0" smtClean="0">
                <a:solidFill>
                  <a:schemeClr val="tx1"/>
                </a:solidFill>
                <a:latin typeface="Times New Roman" pitchFamily="18" charset="0"/>
                <a:cs typeface="Times New Roman" pitchFamily="18" charset="0"/>
              </a:rPr>
              <a:t>DEPT OF COMPUTER APPLICATIONS</a:t>
            </a:r>
          </a:p>
          <a:p>
            <a:pPr algn="r"/>
            <a:r>
              <a:rPr lang="en-US" sz="1800" b="1" dirty="0" smtClean="0">
                <a:solidFill>
                  <a:schemeClr val="tx1"/>
                </a:solidFill>
                <a:latin typeface="Times New Roman" pitchFamily="18" charset="0"/>
                <a:cs typeface="Times New Roman" pitchFamily="18" charset="0"/>
              </a:rPr>
              <a:t>SAINTGITS COLLEGE OF ENGINEERING</a:t>
            </a:r>
            <a:endParaRPr lang="en-US" sz="1800" b="1" dirty="0">
              <a:solidFill>
                <a:schemeClr val="tx1"/>
              </a:solidFill>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04800"/>
            <a:ext cx="8153400" cy="2743200"/>
          </a:xfrm>
          <a:prstGeom prst="rect">
            <a:avLst/>
          </a:prstGeom>
        </p:spPr>
      </p:pic>
    </p:spTree>
    <p:extLst>
      <p:ext uri="{BB962C8B-B14F-4D97-AF65-F5344CB8AC3E}">
        <p14:creationId xmlns:p14="http://schemas.microsoft.com/office/powerpoint/2010/main" val="758892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PACKAGES USED</a:t>
            </a:r>
            <a:endParaRPr lang="en-US" sz="3600" dirty="0"/>
          </a:p>
        </p:txBody>
      </p:sp>
      <p:sp>
        <p:nvSpPr>
          <p:cNvPr id="3" name="Content Placeholder 2"/>
          <p:cNvSpPr>
            <a:spLocks noGrp="1"/>
          </p:cNvSpPr>
          <p:nvPr>
            <p:ph idx="1"/>
          </p:nvPr>
        </p:nvSpPr>
        <p:spPr/>
        <p:txBody>
          <a:bodyPr>
            <a:normAutofit/>
          </a:bodyPr>
          <a:lstStyle/>
          <a:p>
            <a:pPr algn="just"/>
            <a:r>
              <a:rPr lang="en-US" sz="2000" b="1" dirty="0" smtClean="0">
                <a:latin typeface="Times New Roman" pitchFamily="18" charset="0"/>
                <a:cs typeface="Times New Roman" pitchFamily="18" charset="0"/>
              </a:rPr>
              <a:t>Pyyaml-</a:t>
            </a:r>
            <a:r>
              <a:rPr lang="en-US" sz="2000" dirty="0">
                <a:latin typeface="Times New Roman" pitchFamily="18" charset="0"/>
                <a:cs typeface="Times New Roman" pitchFamily="18" charset="0"/>
                <a:hlinkClick r:id="rId2"/>
              </a:rPr>
              <a:t>YAML</a:t>
            </a:r>
            <a:r>
              <a:rPr lang="en-US" sz="2000" dirty="0">
                <a:latin typeface="Times New Roman" pitchFamily="18" charset="0"/>
                <a:cs typeface="Times New Roman" pitchFamily="18" charset="0"/>
              </a:rPr>
              <a:t> is a data serialization format designed for human readability and interaction with scripting </a:t>
            </a:r>
            <a:r>
              <a:rPr lang="en-US" sz="2000" dirty="0" smtClean="0">
                <a:latin typeface="Times New Roman" pitchFamily="18" charset="0"/>
                <a:cs typeface="Times New Roman" pitchFamily="18" charset="0"/>
              </a:rPr>
              <a:t>languages.</a:t>
            </a:r>
            <a:r>
              <a:rPr lang="en-US" sz="2000" dirty="0" smtClean="0">
                <a:latin typeface="Times New Roman" pitchFamily="18" charset="0"/>
                <a:cs typeface="Times New Roman" pitchFamily="18" charset="0"/>
                <a:hlinkClick r:id="rId3"/>
              </a:rPr>
              <a:t>PyYAML</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is a YAML parser and emitter for the Python programming language.</a:t>
            </a:r>
          </a:p>
          <a:p>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754279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WORKING</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7620000" cy="5105400"/>
          </a:xfrm>
        </p:spPr>
        <p:txBody>
          <a:bodyPr/>
          <a:lstStyle/>
          <a:p>
            <a:pPr algn="just"/>
            <a:r>
              <a:rPr lang="en-US" dirty="0">
                <a:latin typeface="Times New Roman" pitchFamily="18" charset="0"/>
                <a:cs typeface="Times New Roman" pitchFamily="18" charset="0"/>
              </a:rPr>
              <a:t>This paper proposes a prototype system which automatically recognizes the emotion represented on a face. </a:t>
            </a:r>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Thus </a:t>
            </a:r>
            <a:r>
              <a:rPr lang="en-US" dirty="0">
                <a:latin typeface="Times New Roman" pitchFamily="18" charset="0"/>
                <a:cs typeface="Times New Roman" pitchFamily="18" charset="0"/>
              </a:rPr>
              <a:t>a neural network based solution combined with image processing is used in classifying the universal </a:t>
            </a:r>
            <a:r>
              <a:rPr lang="en-US" dirty="0" smtClean="0">
                <a:latin typeface="Times New Roman" pitchFamily="18" charset="0"/>
                <a:cs typeface="Times New Roman" pitchFamily="18" charset="0"/>
              </a:rPr>
              <a:t>emotions</a:t>
            </a:r>
            <a:r>
              <a:rPr lang="en-US"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Happiness</a:t>
            </a:r>
            <a:r>
              <a:rPr lang="en-US" dirty="0">
                <a:latin typeface="Times New Roman" pitchFamily="18" charset="0"/>
                <a:cs typeface="Times New Roman" pitchFamily="18" charset="0"/>
              </a:rPr>
              <a:t>, Sadness, Anger, Disgust, Surprise and Fear. Colored frontal face images are given as input to the prototype system</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r>
              <a:rPr lang="en-US" dirty="0" smtClean="0"/>
              <a:t>There are basically 22 expression are there ,for  our purpose we only use basic 7 emotions.</a:t>
            </a:r>
            <a:endParaRPr lang="en-US" dirty="0"/>
          </a:p>
        </p:txBody>
      </p:sp>
    </p:spTree>
    <p:extLst>
      <p:ext uri="{BB962C8B-B14F-4D97-AF65-F5344CB8AC3E}">
        <p14:creationId xmlns:p14="http://schemas.microsoft.com/office/powerpoint/2010/main" val="1366814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rPr>
              <a:t>WORKING</a:t>
            </a:r>
            <a:endParaRPr lang="en-US" sz="3600" b="1" dirty="0">
              <a:solidFill>
                <a:schemeClr val="tx1"/>
              </a:solidFill>
            </a:endParaRP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After the face is detected, image processing based feature point extraction method is used to extract a set of selected feature points</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Finally, a set of values obtained after processing those extracted feature points are given as input to the neural network to recognize the emotion contained </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three main steps that are common in automatic deep FER, i.e., pre-processing, deep feature learning and deep feature classification.</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197498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WORKING</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Matrix generation from given images</a:t>
            </a:r>
          </a:p>
          <a:p>
            <a:r>
              <a:rPr lang="en-US" dirty="0" smtClean="0">
                <a:latin typeface="Times New Roman" pitchFamily="18" charset="0"/>
                <a:cs typeface="Times New Roman" pitchFamily="18" charset="0"/>
              </a:rPr>
              <a:t>Convolution</a:t>
            </a:r>
          </a:p>
          <a:p>
            <a:r>
              <a:rPr lang="en-US" dirty="0" smtClean="0">
                <a:latin typeface="Times New Roman" pitchFamily="18" charset="0"/>
                <a:cs typeface="Times New Roman" pitchFamily="18" charset="0"/>
              </a:rPr>
              <a:t>Pooling </a:t>
            </a:r>
          </a:p>
          <a:p>
            <a:r>
              <a:rPr lang="en-US" dirty="0" smtClean="0">
                <a:latin typeface="Times New Roman" pitchFamily="18" charset="0"/>
                <a:cs typeface="Times New Roman" pitchFamily="18" charset="0"/>
              </a:rPr>
              <a:t>Flattening </a:t>
            </a:r>
          </a:p>
          <a:p>
            <a:r>
              <a:rPr lang="en-US" dirty="0" smtClean="0">
                <a:latin typeface="Times New Roman" pitchFamily="18" charset="0"/>
                <a:cs typeface="Times New Roman" pitchFamily="18" charset="0"/>
              </a:rPr>
              <a:t>Storing (H5py)</a:t>
            </a:r>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80863"/>
            <a:ext cx="3124615" cy="4691337"/>
          </a:xfrm>
          <a:prstGeom prst="rect">
            <a:avLst/>
          </a:prstGeom>
        </p:spPr>
      </p:pic>
    </p:spTree>
    <p:extLst>
      <p:ext uri="{BB962C8B-B14F-4D97-AF65-F5344CB8AC3E}">
        <p14:creationId xmlns:p14="http://schemas.microsoft.com/office/powerpoint/2010/main" val="271688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rPr>
              <a:t>MODULES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sz="2400" dirty="0" smtClean="0">
                <a:latin typeface="Times New Roman" pitchFamily="18" charset="0"/>
                <a:cs typeface="Times New Roman" pitchFamily="18" charset="0"/>
              </a:rPr>
              <a:t>Module </a:t>
            </a:r>
            <a:r>
              <a:rPr lang="en-US" sz="2400" dirty="0">
                <a:latin typeface="Times New Roman" pitchFamily="18" charset="0"/>
                <a:cs typeface="Times New Roman" pitchFamily="18" charset="0"/>
              </a:rPr>
              <a:t>1:- Data analysis</a:t>
            </a:r>
          </a:p>
          <a:p>
            <a:pPr lvl="0"/>
            <a:r>
              <a:rPr lang="en-US" sz="2400" dirty="0">
                <a:latin typeface="Times New Roman" pitchFamily="18" charset="0"/>
                <a:cs typeface="Times New Roman" pitchFamily="18" charset="0"/>
              </a:rPr>
              <a:t>Module 2:- Training the dataset</a:t>
            </a:r>
          </a:p>
          <a:p>
            <a:r>
              <a:rPr lang="en-US" sz="2400" dirty="0">
                <a:latin typeface="Times New Roman" pitchFamily="18" charset="0"/>
                <a:cs typeface="Times New Roman" pitchFamily="18" charset="0"/>
              </a:rPr>
              <a:t>Module 3:-Data identification</a:t>
            </a:r>
          </a:p>
        </p:txBody>
      </p:sp>
    </p:spTree>
    <p:extLst>
      <p:ext uri="{BB962C8B-B14F-4D97-AF65-F5344CB8AC3E}">
        <p14:creationId xmlns:p14="http://schemas.microsoft.com/office/powerpoint/2010/main" val="255977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FUTURE ENHANSEMENT</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7772400" cy="5181600"/>
          </a:xfrm>
        </p:spPr>
        <p:txBody>
          <a:bodyPr/>
          <a:lstStyle/>
          <a:p>
            <a:pPr marL="114300" indent="0" algn="just">
              <a:buNone/>
            </a:pPr>
            <a:r>
              <a:rPr lang="en-US" dirty="0">
                <a:latin typeface="Times New Roman" pitchFamily="18" charset="0"/>
                <a:cs typeface="Times New Roman" pitchFamily="18" charset="0"/>
              </a:rPr>
              <a:t>User’s emotion using its facial expressions will be detected. These expressions can be derived from the live feed via system's camera </a:t>
            </a:r>
            <a:r>
              <a:rPr lang="en-US" dirty="0" smtClean="0">
                <a:latin typeface="Times New Roman" pitchFamily="18" charset="0"/>
                <a:cs typeface="Times New Roman" pitchFamily="18" charset="0"/>
              </a:rPr>
              <a:t>or using web cameras.</a:t>
            </a:r>
            <a:endParaRPr lang="en-US" dirty="0"/>
          </a:p>
        </p:txBody>
      </p:sp>
    </p:spTree>
    <p:extLst>
      <p:ext uri="{BB962C8B-B14F-4D97-AF65-F5344CB8AC3E}">
        <p14:creationId xmlns:p14="http://schemas.microsoft.com/office/powerpoint/2010/main" val="780016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HARDWARE REQUIREMENTS</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1219200"/>
            <a:ext cx="7696200" cy="5181600"/>
          </a:xfrm>
        </p:spPr>
        <p:txBody>
          <a:bodyPr/>
          <a:lstStyle/>
          <a:p>
            <a:pPr marL="114300" indent="0">
              <a:buNone/>
            </a:pPr>
            <a:r>
              <a:rPr lang="en-US" sz="2800" b="1" u="sng" dirty="0" smtClean="0"/>
              <a:t>TRAINING</a:t>
            </a:r>
          </a:p>
          <a:p>
            <a:r>
              <a:rPr lang="en-US" sz="2000" dirty="0" smtClean="0">
                <a:latin typeface="Times New Roman" pitchFamily="18" charset="0"/>
                <a:cs typeface="Times New Roman" pitchFamily="18" charset="0"/>
              </a:rPr>
              <a:t>System </a:t>
            </a:r>
            <a:r>
              <a:rPr lang="en-US" sz="2000" dirty="0">
                <a:latin typeface="Times New Roman" pitchFamily="18" charset="0"/>
                <a:cs typeface="Times New Roman" pitchFamily="18" charset="0"/>
              </a:rPr>
              <a:t>with min of </a:t>
            </a:r>
            <a:r>
              <a:rPr lang="en-US" sz="2000" dirty="0" smtClean="0">
                <a:latin typeface="Times New Roman" pitchFamily="18" charset="0"/>
                <a:cs typeface="Times New Roman" pitchFamily="18" charset="0"/>
              </a:rPr>
              <a:t>16 GB ram</a:t>
            </a:r>
          </a:p>
          <a:p>
            <a:r>
              <a:rPr lang="en-US" sz="2000" dirty="0" smtClean="0">
                <a:latin typeface="Times New Roman" pitchFamily="18" charset="0"/>
                <a:cs typeface="Times New Roman" pitchFamily="18" charset="0"/>
              </a:rPr>
              <a:t>Processor I5 or above</a:t>
            </a:r>
          </a:p>
          <a:p>
            <a:r>
              <a:rPr lang="en-US" sz="2000" dirty="0" smtClean="0">
                <a:latin typeface="Times New Roman" pitchFamily="18" charset="0"/>
                <a:cs typeface="Times New Roman" pitchFamily="18" charset="0"/>
              </a:rPr>
              <a:t>Minimum 5 GB memory required</a:t>
            </a:r>
            <a:r>
              <a:rPr lang="en-US" dirty="0" smtClean="0"/>
              <a:t>.</a:t>
            </a:r>
          </a:p>
          <a:p>
            <a:pPr marL="114300" indent="0">
              <a:buNone/>
            </a:pPr>
            <a:r>
              <a:rPr lang="en-US" sz="2800" b="1" u="sng" dirty="0" smtClean="0"/>
              <a:t>TESTING</a:t>
            </a:r>
          </a:p>
          <a:p>
            <a:r>
              <a:rPr lang="en-US" sz="2000" dirty="0">
                <a:latin typeface="Times New Roman" pitchFamily="18" charset="0"/>
                <a:cs typeface="Times New Roman" pitchFamily="18" charset="0"/>
              </a:rPr>
              <a:t>System with min of </a:t>
            </a:r>
            <a:r>
              <a:rPr lang="en-US" sz="2000" dirty="0" smtClean="0">
                <a:latin typeface="Times New Roman" pitchFamily="18" charset="0"/>
                <a:cs typeface="Times New Roman" pitchFamily="18" charset="0"/>
              </a:rPr>
              <a:t>4 </a:t>
            </a:r>
            <a:r>
              <a:rPr lang="en-US" sz="2000" dirty="0">
                <a:latin typeface="Times New Roman" pitchFamily="18" charset="0"/>
                <a:cs typeface="Times New Roman" pitchFamily="18" charset="0"/>
              </a:rPr>
              <a:t>GB ram</a:t>
            </a:r>
          </a:p>
          <a:p>
            <a:r>
              <a:rPr lang="en-US" sz="2000" dirty="0">
                <a:latin typeface="Times New Roman" pitchFamily="18" charset="0"/>
                <a:cs typeface="Times New Roman" pitchFamily="18" charset="0"/>
              </a:rPr>
              <a:t>Processor </a:t>
            </a:r>
            <a:r>
              <a:rPr lang="en-US" sz="2000" dirty="0" smtClean="0">
                <a:latin typeface="Times New Roman" pitchFamily="18" charset="0"/>
                <a:cs typeface="Times New Roman" pitchFamily="18" charset="0"/>
              </a:rPr>
              <a:t>I3 </a:t>
            </a:r>
            <a:r>
              <a:rPr lang="en-US" sz="2000" dirty="0">
                <a:latin typeface="Times New Roman" pitchFamily="18" charset="0"/>
                <a:cs typeface="Times New Roman" pitchFamily="18" charset="0"/>
              </a:rPr>
              <a:t>or above</a:t>
            </a:r>
          </a:p>
          <a:p>
            <a:r>
              <a:rPr lang="en-US" sz="2000" dirty="0">
                <a:latin typeface="Times New Roman" pitchFamily="18" charset="0"/>
                <a:cs typeface="Times New Roman" pitchFamily="18" charset="0"/>
              </a:rPr>
              <a:t>Minimum 5 GB memory </a:t>
            </a:r>
            <a:r>
              <a:rPr lang="en-US" sz="2000" dirty="0" smtClean="0">
                <a:latin typeface="Times New Roman" pitchFamily="18" charset="0"/>
                <a:cs typeface="Times New Roman" pitchFamily="18" charset="0"/>
              </a:rPr>
              <a:t>required.</a:t>
            </a:r>
            <a:endParaRPr lang="en-US" sz="20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3777105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EXPERIMENTS WITH DATASET</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76200" y="1066800"/>
            <a:ext cx="8305800" cy="5638800"/>
          </a:xfrm>
        </p:spPr>
        <p:txBody>
          <a:bodyPr>
            <a:normAutofit/>
          </a:bodyPr>
          <a:lstStyle/>
          <a:p>
            <a:pPr marL="114300" indent="0">
              <a:buNone/>
            </a:pPr>
            <a:r>
              <a:rPr lang="en-US" sz="2000" b="1" u="sng" dirty="0" smtClean="0">
                <a:latin typeface="Times New Roman" pitchFamily="18" charset="0"/>
                <a:cs typeface="Times New Roman" pitchFamily="18" charset="0"/>
              </a:rPr>
              <a:t>DATASET</a:t>
            </a:r>
          </a:p>
          <a:p>
            <a:pPr marL="114300" indent="0">
              <a:buNone/>
            </a:pPr>
            <a:endParaRPr lang="en-US" sz="2000" b="1" u="sng" dirty="0">
              <a:latin typeface="Times New Roman" pitchFamily="18" charset="0"/>
              <a:cs typeface="Times New Roman"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524000"/>
            <a:ext cx="8229600" cy="4800600"/>
          </a:xfrm>
          <a:prstGeom prst="rect">
            <a:avLst/>
          </a:prstGeom>
        </p:spPr>
      </p:pic>
    </p:spTree>
    <p:extLst>
      <p:ext uri="{BB962C8B-B14F-4D97-AF65-F5344CB8AC3E}">
        <p14:creationId xmlns:p14="http://schemas.microsoft.com/office/powerpoint/2010/main" val="1545212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SCREEN </a:t>
            </a:r>
            <a:r>
              <a:rPr lang="en-US" sz="3600" b="1" dirty="0" smtClean="0">
                <a:solidFill>
                  <a:schemeClr val="tx1"/>
                </a:solidFill>
                <a:latin typeface="Times New Roman" pitchFamily="18" charset="0"/>
                <a:cs typeface="Times New Roman" pitchFamily="18" charset="0"/>
              </a:rPr>
              <a:t>SHOTS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1143000"/>
            <a:ext cx="7924800" cy="5257800"/>
          </a:xfrm>
        </p:spPr>
        <p:txBody>
          <a:bodyPr>
            <a:normAutofit/>
          </a:bodyPr>
          <a:lstStyle/>
          <a:p>
            <a:pPr marL="114300" indent="0">
              <a:buNone/>
            </a:pPr>
            <a:r>
              <a:rPr lang="en-US" sz="2000" b="1" u="sng" dirty="0" smtClean="0">
                <a:latin typeface="Times New Roman" pitchFamily="18" charset="0"/>
                <a:cs typeface="Times New Roman" pitchFamily="18" charset="0"/>
              </a:rPr>
              <a:t>ANGER</a:t>
            </a:r>
          </a:p>
          <a:p>
            <a:pPr marL="114300" indent="0">
              <a:buNone/>
            </a:pPr>
            <a:endParaRPr lang="en-US" sz="2000" b="1" u="sng"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578" y="1600200"/>
            <a:ext cx="8178421" cy="4800600"/>
          </a:xfrm>
          <a:prstGeom prst="rect">
            <a:avLst/>
          </a:prstGeom>
        </p:spPr>
      </p:pic>
    </p:spTree>
    <p:extLst>
      <p:ext uri="{BB962C8B-B14F-4D97-AF65-F5344CB8AC3E}">
        <p14:creationId xmlns:p14="http://schemas.microsoft.com/office/powerpoint/2010/main" val="476874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SCREEN </a:t>
            </a:r>
            <a:r>
              <a:rPr lang="en-US" sz="3600" b="1" dirty="0" smtClean="0">
                <a:solidFill>
                  <a:schemeClr val="tx1"/>
                </a:solidFill>
                <a:latin typeface="Times New Roman" pitchFamily="18" charset="0"/>
                <a:cs typeface="Times New Roman" pitchFamily="18" charset="0"/>
              </a:rPr>
              <a:t>SHOTS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76200" y="1219200"/>
            <a:ext cx="8305800" cy="5181600"/>
          </a:xfrm>
        </p:spPr>
        <p:txBody>
          <a:bodyPr>
            <a:normAutofit/>
          </a:bodyPr>
          <a:lstStyle/>
          <a:p>
            <a:pPr marL="114300" indent="0">
              <a:buNone/>
            </a:pPr>
            <a:r>
              <a:rPr lang="en-US" sz="2000" b="1" u="sng" dirty="0" smtClean="0">
                <a:latin typeface="Times New Roman" pitchFamily="18" charset="0"/>
                <a:cs typeface="Times New Roman" pitchFamily="18" charset="0"/>
              </a:rPr>
              <a:t>HAPPY</a:t>
            </a:r>
          </a:p>
          <a:p>
            <a:pPr marL="114300" indent="0">
              <a:buNone/>
            </a:pPr>
            <a:endParaRPr lang="en-US" sz="2000" b="1" u="sng" dirty="0">
              <a:latin typeface="Times New Roman" pitchFamily="18" charset="0"/>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752600"/>
            <a:ext cx="8305800" cy="4876800"/>
          </a:xfrm>
          <a:prstGeom prst="rect">
            <a:avLst/>
          </a:prstGeom>
        </p:spPr>
      </p:pic>
    </p:spTree>
    <p:extLst>
      <p:ext uri="{BB962C8B-B14F-4D97-AF65-F5344CB8AC3E}">
        <p14:creationId xmlns:p14="http://schemas.microsoft.com/office/powerpoint/2010/main" val="212644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ABSTRACT</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76400"/>
            <a:ext cx="7620000" cy="4724400"/>
          </a:xfrm>
        </p:spPr>
        <p:txBody>
          <a:bodyPr/>
          <a:lstStyle/>
          <a:p>
            <a:pPr algn="just"/>
            <a:r>
              <a:rPr lang="en-US" dirty="0" smtClean="0">
                <a:latin typeface="Times New Roman" pitchFamily="18" charset="0"/>
                <a:cs typeface="Times New Roman" pitchFamily="18" charset="0"/>
              </a:rPr>
              <a:t>User’s </a:t>
            </a:r>
            <a:r>
              <a:rPr lang="en-US" dirty="0">
                <a:latin typeface="Times New Roman" pitchFamily="18" charset="0"/>
                <a:cs typeface="Times New Roman" pitchFamily="18" charset="0"/>
              </a:rPr>
              <a:t>emotion using its facial expressions will be detected. These expressions can be derived from the live feed via system's camera or any pre-existing image available in the memory. Emotions possessed by humans can be recognized and has a vast scope of study in the computer vision industry upon which several researches have already been done</a:t>
            </a:r>
            <a:r>
              <a:rPr lang="en-US" dirty="0" smtClean="0">
                <a:latin typeface="Times New Roman" pitchFamily="18" charset="0"/>
                <a:cs typeface="Times New Roman" pitchFamily="18" charset="0"/>
              </a:rPr>
              <a:t>.</a:t>
            </a:r>
          </a:p>
          <a:p>
            <a:pPr algn="just"/>
            <a:r>
              <a:rPr lang="en-US" dirty="0">
                <a:latin typeface="Times New Roman" pitchFamily="18" charset="0"/>
                <a:cs typeface="Times New Roman" pitchFamily="18" charset="0"/>
              </a:rPr>
              <a:t>We propose a compact CNN model for facial expression </a:t>
            </a:r>
            <a:r>
              <a:rPr lang="en-US" dirty="0" smtClean="0">
                <a:latin typeface="Times New Roman" pitchFamily="18" charset="0"/>
                <a:cs typeface="Times New Roman" pitchFamily="18" charset="0"/>
              </a:rPr>
              <a:t>recognition</a:t>
            </a:r>
            <a:r>
              <a:rPr lang="en-US" dirty="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 work has been implemented using Python Open Source Computer Vision Library (OpenCV) and </a:t>
            </a:r>
            <a:r>
              <a:rPr lang="en-US" dirty="0" smtClean="0">
                <a:latin typeface="Times New Roman" pitchFamily="18" charset="0"/>
                <a:cs typeface="Times New Roman" pitchFamily="18" charset="0"/>
              </a:rPr>
              <a:t>NumPy,pandas,keras packages. </a:t>
            </a:r>
            <a:r>
              <a:rPr lang="en-US" dirty="0">
                <a:latin typeface="Times New Roman" pitchFamily="18" charset="0"/>
                <a:cs typeface="Times New Roman" pitchFamily="18" charset="0"/>
              </a:rPr>
              <a:t>The scanned image (testing dataset) is being compared to training dataset and thus emotion is predicted. </a:t>
            </a:r>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114300" indent="0" algn="just">
              <a:buNone/>
            </a:pP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747643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SCREEN </a:t>
            </a:r>
            <a:r>
              <a:rPr lang="en-US" sz="3600" b="1" dirty="0" smtClean="0">
                <a:solidFill>
                  <a:schemeClr val="tx1"/>
                </a:solidFill>
                <a:latin typeface="Times New Roman" pitchFamily="18" charset="0"/>
                <a:cs typeface="Times New Roman" pitchFamily="18" charset="0"/>
              </a:rPr>
              <a:t>SHOTS</a:t>
            </a:r>
            <a:endParaRPr lang="en-US" sz="3600" dirty="0">
              <a:solidFill>
                <a:schemeClr val="tx1"/>
              </a:solidFill>
            </a:endParaRPr>
          </a:p>
        </p:txBody>
      </p:sp>
      <p:sp>
        <p:nvSpPr>
          <p:cNvPr id="3" name="Content Placeholder 2"/>
          <p:cNvSpPr>
            <a:spLocks noGrp="1"/>
          </p:cNvSpPr>
          <p:nvPr>
            <p:ph idx="1"/>
          </p:nvPr>
        </p:nvSpPr>
        <p:spPr>
          <a:xfrm>
            <a:off x="152400" y="1066800"/>
            <a:ext cx="7924800" cy="5334000"/>
          </a:xfrm>
        </p:spPr>
        <p:txBody>
          <a:bodyPr>
            <a:normAutofit/>
          </a:bodyPr>
          <a:lstStyle/>
          <a:p>
            <a:pPr marL="114300" indent="0">
              <a:buNone/>
            </a:pPr>
            <a:r>
              <a:rPr lang="en-US" sz="2000" b="1" u="sng" dirty="0" smtClean="0">
                <a:latin typeface="Times New Roman" pitchFamily="18" charset="0"/>
                <a:cs typeface="Times New Roman" pitchFamily="18" charset="0"/>
              </a:rPr>
              <a:t>NEUTRAL</a:t>
            </a:r>
          </a:p>
          <a:p>
            <a:pPr marL="114300" indent="0">
              <a:buNone/>
            </a:pPr>
            <a:endParaRPr lang="en-US" sz="2000" b="1" u="sng"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447800"/>
            <a:ext cx="8229600" cy="5257800"/>
          </a:xfrm>
          <a:prstGeom prst="rect">
            <a:avLst/>
          </a:prstGeom>
        </p:spPr>
      </p:pic>
    </p:spTree>
    <p:extLst>
      <p:ext uri="{BB962C8B-B14F-4D97-AF65-F5344CB8AC3E}">
        <p14:creationId xmlns:p14="http://schemas.microsoft.com/office/powerpoint/2010/main" val="1252754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SCREEN </a:t>
            </a:r>
            <a:r>
              <a:rPr lang="en-US" sz="3600" b="1" dirty="0" smtClean="0">
                <a:solidFill>
                  <a:schemeClr val="tx1"/>
                </a:solidFill>
                <a:latin typeface="Times New Roman" pitchFamily="18" charset="0"/>
                <a:cs typeface="Times New Roman" pitchFamily="18" charset="0"/>
              </a:rPr>
              <a:t>SHOTS</a:t>
            </a:r>
            <a:endParaRPr lang="en-US" sz="3600" dirty="0"/>
          </a:p>
        </p:txBody>
      </p:sp>
      <p:sp>
        <p:nvSpPr>
          <p:cNvPr id="3" name="Content Placeholder 2"/>
          <p:cNvSpPr>
            <a:spLocks noGrp="1"/>
          </p:cNvSpPr>
          <p:nvPr>
            <p:ph idx="1"/>
          </p:nvPr>
        </p:nvSpPr>
        <p:spPr>
          <a:xfrm>
            <a:off x="152400" y="1066800"/>
            <a:ext cx="7924800" cy="5486400"/>
          </a:xfrm>
        </p:spPr>
        <p:txBody>
          <a:bodyPr>
            <a:normAutofit/>
          </a:bodyPr>
          <a:lstStyle/>
          <a:p>
            <a:pPr marL="114300" indent="0">
              <a:buNone/>
            </a:pPr>
            <a:r>
              <a:rPr lang="en-US" sz="2000" b="1" u="sng" dirty="0" smtClean="0">
                <a:latin typeface="Times New Roman" pitchFamily="18" charset="0"/>
                <a:cs typeface="Times New Roman" pitchFamily="18" charset="0"/>
              </a:rPr>
              <a:t>FEAR</a:t>
            </a:r>
          </a:p>
          <a:p>
            <a:pPr marL="114300" indent="0">
              <a:buNone/>
            </a:pPr>
            <a:endParaRPr lang="en-US" sz="2000" b="1" u="sng" dirty="0">
              <a:latin typeface="Times New Roman" pitchFamily="18" charset="0"/>
              <a:cs typeface="Times New Roman"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447800"/>
            <a:ext cx="8077200" cy="5181600"/>
          </a:xfrm>
          <a:prstGeom prst="rect">
            <a:avLst/>
          </a:prstGeom>
        </p:spPr>
      </p:pic>
    </p:spTree>
    <p:extLst>
      <p:ext uri="{BB962C8B-B14F-4D97-AF65-F5344CB8AC3E}">
        <p14:creationId xmlns:p14="http://schemas.microsoft.com/office/powerpoint/2010/main" val="56918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114300" indent="0" algn="ctr">
              <a:buNone/>
            </a:pPr>
            <a:endParaRPr lang="en-US" dirty="0" smtClean="0"/>
          </a:p>
          <a:p>
            <a:pPr marL="114300" indent="0" algn="ctr">
              <a:buNone/>
            </a:pPr>
            <a:endParaRPr lang="en-US" dirty="0"/>
          </a:p>
          <a:p>
            <a:pPr marL="114300" indent="0" algn="ctr">
              <a:buNone/>
            </a:pPr>
            <a:endParaRPr lang="en-US" dirty="0" smtClean="0"/>
          </a:p>
          <a:p>
            <a:pPr marL="114300" indent="0" algn="ctr">
              <a:buNone/>
            </a:pPr>
            <a:endParaRPr lang="en-US" dirty="0"/>
          </a:p>
          <a:p>
            <a:pPr marL="114300" indent="0" algn="ctr">
              <a:buNone/>
            </a:pPr>
            <a:r>
              <a:rPr lang="en-US" sz="5400" dirty="0" smtClean="0">
                <a:latin typeface="Times New Roman" pitchFamily="18" charset="0"/>
                <a:cs typeface="Times New Roman" pitchFamily="18" charset="0"/>
              </a:rPr>
              <a:t>END</a:t>
            </a:r>
            <a:endParaRPr lang="en-US" sz="5400" dirty="0">
              <a:latin typeface="Times New Roman" pitchFamily="18" charset="0"/>
              <a:cs typeface="Times New Roman" pitchFamily="18" charset="0"/>
            </a:endParaRPr>
          </a:p>
        </p:txBody>
      </p:sp>
    </p:spTree>
    <p:extLst>
      <p:ext uri="{BB962C8B-B14F-4D97-AF65-F5344CB8AC3E}">
        <p14:creationId xmlns:p14="http://schemas.microsoft.com/office/powerpoint/2010/main" val="2771206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OBJECTIVES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The objective of this paper is to develop a system which can analyze the image and predict the expression of the </a:t>
            </a:r>
            <a:r>
              <a:rPr lang="en-US" dirty="0" smtClean="0">
                <a:latin typeface="Times New Roman" pitchFamily="18" charset="0"/>
                <a:cs typeface="Times New Roman" pitchFamily="18" charset="0"/>
              </a:rPr>
              <a:t>person.</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D</a:t>
            </a:r>
            <a:r>
              <a:rPr lang="en-US" dirty="0" smtClean="0">
                <a:latin typeface="Times New Roman" pitchFamily="18" charset="0"/>
                <a:cs typeface="Times New Roman" pitchFamily="18" charset="0"/>
              </a:rPr>
              <a:t>evelopment of this software is more useful for police officers to predict the current emotional state of prisoners and criminals.</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This project is also useful for doctor's to predict expression of children which are affected by </a:t>
            </a:r>
            <a:r>
              <a:rPr lang="en-US" b="1" i="1" dirty="0" smtClean="0"/>
              <a:t>autism.</a:t>
            </a:r>
          </a:p>
          <a:p>
            <a:pPr algn="just"/>
            <a:r>
              <a:rPr lang="en-US" dirty="0">
                <a:latin typeface="Times New Roman" pitchFamily="18" charset="0"/>
                <a:cs typeface="Times New Roman" pitchFamily="18" charset="0"/>
              </a:rPr>
              <a:t>The major application of this work would be to predict a person’s emotion based on his face images, video frames etc. This can even be applied for evaluating the public option relating to a particular movie form the video reaction posts on social Medias.</a:t>
            </a:r>
          </a:p>
        </p:txBody>
      </p:sp>
    </p:spTree>
    <p:extLst>
      <p:ext uri="{BB962C8B-B14F-4D97-AF65-F5344CB8AC3E}">
        <p14:creationId xmlns:p14="http://schemas.microsoft.com/office/powerpoint/2010/main" val="2608098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CHALLENGES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low-intensity expressions which are difficult to distinguish with </a:t>
            </a:r>
            <a:r>
              <a:rPr lang="en-US" sz="2400" dirty="0" smtClean="0">
                <a:latin typeface="Times New Roman" pitchFamily="18" charset="0"/>
                <a:cs typeface="Times New Roman" pitchFamily="18" charset="0"/>
              </a:rPr>
              <a:t>insufficient </a:t>
            </a:r>
            <a:r>
              <a:rPr lang="en-US" sz="2400" dirty="0">
                <a:latin typeface="Times New Roman" pitchFamily="18" charset="0"/>
                <a:cs typeface="Times New Roman" pitchFamily="18" charset="0"/>
              </a:rPr>
              <a:t>image </a:t>
            </a:r>
            <a:r>
              <a:rPr lang="en-US" sz="2400" dirty="0" smtClean="0">
                <a:latin typeface="Times New Roman" pitchFamily="18" charset="0"/>
                <a:cs typeface="Times New Roman" pitchFamily="18" charset="0"/>
              </a:rPr>
              <a:t>resolution.</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collection for facial expression recognition is expensive and </a:t>
            </a:r>
            <a:r>
              <a:rPr lang="en-US" sz="2400" dirty="0" smtClean="0">
                <a:latin typeface="Times New Roman" pitchFamily="18" charset="0"/>
                <a:cs typeface="Times New Roman" pitchFamily="18" charset="0"/>
              </a:rPr>
              <a:t>time-consuming.</a:t>
            </a:r>
          </a:p>
          <a:p>
            <a:pPr algn="just"/>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Recognizing precise expression from a variety of expression forms of different people would be a huge </a:t>
            </a:r>
            <a:r>
              <a:rPr lang="en-US" sz="2400" dirty="0" smtClean="0">
                <a:latin typeface="Times New Roman" pitchFamily="18" charset="0"/>
                <a:cs typeface="Times New Roman" pitchFamily="18" charset="0"/>
              </a:rPr>
              <a:t>problem. To </a:t>
            </a:r>
            <a:r>
              <a:rPr lang="en-US" sz="2400" dirty="0">
                <a:latin typeface="Times New Roman" pitchFamily="18" charset="0"/>
                <a:cs typeface="Times New Roman" pitchFamily="18" charset="0"/>
              </a:rPr>
              <a:t>solve this problem, this project generates an </a:t>
            </a:r>
            <a:r>
              <a:rPr lang="en-US" sz="2400" b="1" dirty="0">
                <a:latin typeface="Times New Roman" pitchFamily="18" charset="0"/>
                <a:cs typeface="Times New Roman" pitchFamily="18" charset="0"/>
              </a:rPr>
              <a:t>Emotion Detection Model </a:t>
            </a:r>
            <a:r>
              <a:rPr lang="en-US" sz="2400" dirty="0">
                <a:latin typeface="Times New Roman" pitchFamily="18" charset="0"/>
                <a:cs typeface="Times New Roman" pitchFamily="18" charset="0"/>
              </a:rPr>
              <a:t>to extract emotion from video frame image input. </a:t>
            </a: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842338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FACIAL EXPRESSION</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Facial expression is one of the most powerful, natural and universal signals for human beings to convey their emotional states and intentions</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frame-to-sequence approach successfully exploits temporal information and it improves the accuracies on the public benchmarking databases</a:t>
            </a:r>
            <a:r>
              <a:rPr lang="en-US" dirty="0" smtClean="0">
                <a:latin typeface="Times New Roman" pitchFamily="18" charset="0"/>
                <a:cs typeface="Times New Roman" pitchFamily="18" charset="0"/>
              </a:rPr>
              <a:t>.</a:t>
            </a:r>
          </a:p>
          <a:p>
            <a:pPr algn="just"/>
            <a:r>
              <a:rPr lang="en-US" dirty="0">
                <a:latin typeface="Times New Roman" pitchFamily="18" charset="0"/>
                <a:cs typeface="Times New Roman" pitchFamily="18" charset="0"/>
              </a:rPr>
              <a:t>Prototypical facial expressions are </a:t>
            </a:r>
            <a:r>
              <a:rPr lang="en-US" b="1" dirty="0">
                <a:latin typeface="Times New Roman" pitchFamily="18" charset="0"/>
                <a:cs typeface="Times New Roman" pitchFamily="18" charset="0"/>
              </a:rPr>
              <a:t>anger, disgust, fear, happiness, </a:t>
            </a:r>
            <a:r>
              <a:rPr lang="en-US" b="1" dirty="0" smtClean="0">
                <a:latin typeface="Times New Roman" pitchFamily="18" charset="0"/>
                <a:cs typeface="Times New Roman" pitchFamily="18" charset="0"/>
              </a:rPr>
              <a:t>sadness, neutral </a:t>
            </a:r>
            <a:r>
              <a:rPr lang="en-US" dirty="0">
                <a:latin typeface="Times New Roman" pitchFamily="18" charset="0"/>
                <a:cs typeface="Times New Roman" pitchFamily="18" charset="0"/>
              </a:rPr>
              <a:t>and </a:t>
            </a:r>
            <a:r>
              <a:rPr lang="en-US" b="1" dirty="0">
                <a:latin typeface="Times New Roman" pitchFamily="18" charset="0"/>
                <a:cs typeface="Times New Roman" pitchFamily="18" charset="0"/>
              </a:rPr>
              <a:t>surprise.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Contempt</a:t>
            </a:r>
            <a:r>
              <a:rPr lang="en-US" dirty="0">
                <a:latin typeface="Times New Roman" pitchFamily="18" charset="0"/>
                <a:cs typeface="Times New Roman" pitchFamily="18" charset="0"/>
              </a:rPr>
              <a:t> was subsequently added as one of the basic emotions</a:t>
            </a:r>
            <a:r>
              <a:rPr lang="en-US" dirty="0" smtClean="0">
                <a:latin typeface="Times New Roman" pitchFamily="18" charset="0"/>
                <a:cs typeface="Times New Roman" pitchFamily="18" charset="0"/>
              </a:rPr>
              <a:t>.</a:t>
            </a:r>
          </a:p>
          <a:p>
            <a:pPr algn="just"/>
            <a:r>
              <a:rPr lang="en-US" b="1" dirty="0">
                <a:latin typeface="Times New Roman" pitchFamily="18" charset="0"/>
                <a:cs typeface="Times New Roman" pitchFamily="18" charset="0"/>
              </a:rPr>
              <a:t>Behaviors, actions, poses, facial expressions </a:t>
            </a:r>
            <a:r>
              <a:rPr lang="en-US" dirty="0">
                <a:latin typeface="Times New Roman" pitchFamily="18" charset="0"/>
                <a:cs typeface="Times New Roman" pitchFamily="18" charset="0"/>
              </a:rPr>
              <a:t>and</a:t>
            </a:r>
            <a:r>
              <a:rPr lang="en-US" b="1" dirty="0">
                <a:latin typeface="Times New Roman" pitchFamily="18" charset="0"/>
                <a:cs typeface="Times New Roman" pitchFamily="18" charset="0"/>
              </a:rPr>
              <a:t> speech</a:t>
            </a:r>
            <a:r>
              <a:rPr lang="en-US" dirty="0">
                <a:latin typeface="Times New Roman" pitchFamily="18" charset="0"/>
                <a:cs typeface="Times New Roman" pitchFamily="18" charset="0"/>
              </a:rPr>
              <a:t>; these are considered as channels that convey human emotions.</a:t>
            </a:r>
          </a:p>
        </p:txBody>
      </p:sp>
    </p:spTree>
    <p:extLst>
      <p:ext uri="{BB962C8B-B14F-4D97-AF65-F5344CB8AC3E}">
        <p14:creationId xmlns:p14="http://schemas.microsoft.com/office/powerpoint/2010/main" val="136543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STEPS IN PROCESS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7848600" cy="5105400"/>
          </a:xfrm>
        </p:spPr>
        <p:txBody>
          <a:bodyPr/>
          <a:lstStyle/>
          <a:p>
            <a:pPr algn="just"/>
            <a:r>
              <a:rPr lang="en-US" dirty="0">
                <a:latin typeface="Times New Roman" pitchFamily="18" charset="0"/>
                <a:cs typeface="Times New Roman" pitchFamily="18" charset="0"/>
              </a:rPr>
              <a:t>This work mainly focuses on psychological approach of </a:t>
            </a:r>
            <a:r>
              <a:rPr lang="en-US" b="1" dirty="0">
                <a:latin typeface="Times New Roman" pitchFamily="18" charset="0"/>
                <a:cs typeface="Times New Roman" pitchFamily="18" charset="0"/>
              </a:rPr>
              <a:t>COLOUR CIRCLE-EMOTION </a:t>
            </a:r>
            <a:r>
              <a:rPr lang="en-US" dirty="0">
                <a:latin typeface="Times New Roman" pitchFamily="18" charset="0"/>
                <a:cs typeface="Times New Roman" pitchFamily="18" charset="0"/>
              </a:rPr>
              <a:t>relation to find the accurate emotion behind the video frame input </a:t>
            </a:r>
            <a:r>
              <a:rPr lang="en-US" dirty="0" smtClean="0">
                <a:latin typeface="Times New Roman" pitchFamily="18" charset="0"/>
                <a:cs typeface="Times New Roman" pitchFamily="18" charset="0"/>
              </a:rPr>
              <a:t>image </a:t>
            </a:r>
            <a:r>
              <a:rPr lang="en-US" dirty="0">
                <a:latin typeface="Times New Roman" pitchFamily="18" charset="0"/>
                <a:cs typeface="Times New Roman" pitchFamily="18" charset="0"/>
              </a:rPr>
              <a:t>(image input</a:t>
            </a:r>
            <a:r>
              <a:rPr lang="en-US" dirty="0" smtClean="0"/>
              <a:t>).</a:t>
            </a:r>
          </a:p>
          <a:p>
            <a:pPr algn="just"/>
            <a:endParaRPr lang="en-US" dirty="0" smtClean="0"/>
          </a:p>
          <a:p>
            <a:pPr algn="just"/>
            <a:r>
              <a:rPr lang="en-US" dirty="0">
                <a:latin typeface="Times New Roman" pitchFamily="18" charset="0"/>
                <a:cs typeface="Times New Roman" pitchFamily="18" charset="0"/>
              </a:rPr>
              <a:t>At first the whole image will be image preprocessed and pixel by pixel data </a:t>
            </a:r>
            <a:r>
              <a:rPr lang="en-US" dirty="0" smtClean="0">
                <a:latin typeface="Times New Roman" pitchFamily="18" charset="0"/>
                <a:cs typeface="Times New Roman" pitchFamily="18" charset="0"/>
              </a:rPr>
              <a:t>studied.</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combinations of these circles based on combined data will result into a new color</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a:latin typeface="Times New Roman" pitchFamily="18" charset="0"/>
                <a:cs typeface="Times New Roman" pitchFamily="18" charset="0"/>
              </a:rPr>
              <a:t>This resulted color will be directly linked to a particular emotion</a:t>
            </a:r>
            <a:r>
              <a:rPr lang="en-US"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3028083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latin typeface="Times New Roman" pitchFamily="18" charset="0"/>
                <a:cs typeface="Times New Roman" pitchFamily="18" charset="0"/>
              </a:rPr>
              <a:t>PACKAGES USED</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1143000"/>
            <a:ext cx="8229600" cy="5257800"/>
          </a:xfrm>
        </p:spPr>
        <p:txBody>
          <a:bodyPr>
            <a:noAutofit/>
          </a:bodyPr>
          <a:lstStyle/>
          <a:p>
            <a:pPr algn="just"/>
            <a:r>
              <a:rPr lang="en-US" sz="2000" b="1" dirty="0" smtClean="0">
                <a:latin typeface="Times New Roman" pitchFamily="18" charset="0"/>
                <a:cs typeface="Times New Roman" pitchFamily="18" charset="0"/>
              </a:rPr>
              <a:t>Numpy</a:t>
            </a:r>
            <a:r>
              <a:rPr lang="en-US" sz="2000" dirty="0" smtClean="0">
                <a:latin typeface="Times New Roman" pitchFamily="18" charset="0"/>
                <a:cs typeface="Times New Roman" pitchFamily="18" charset="0"/>
              </a:rPr>
              <a:t>- NumPy </a:t>
            </a:r>
            <a:r>
              <a:rPr lang="en-US" sz="2000" dirty="0">
                <a:latin typeface="Times New Roman" pitchFamily="18" charset="0"/>
                <a:cs typeface="Times New Roman" pitchFamily="18" charset="0"/>
              </a:rPr>
              <a:t>is a library for the Python programming </a:t>
            </a:r>
            <a:r>
              <a:rPr lang="en-US" sz="2000" dirty="0" smtClean="0">
                <a:latin typeface="Times New Roman" pitchFamily="18" charset="0"/>
                <a:cs typeface="Times New Roman" pitchFamily="18" charset="0"/>
              </a:rPr>
              <a:t>   language</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adding </a:t>
            </a:r>
            <a:r>
              <a:rPr lang="en-US" sz="2000" dirty="0">
                <a:latin typeface="Times New Roman" pitchFamily="18" charset="0"/>
                <a:cs typeface="Times New Roman" pitchFamily="18" charset="0"/>
              </a:rPr>
              <a:t>support for large, multi-dimensional arrays and matrices, along with a large collection of high-level mathematical functions to operate on these </a:t>
            </a:r>
            <a:r>
              <a:rPr lang="en-US" sz="2000" dirty="0" smtClean="0">
                <a:latin typeface="Times New Roman" pitchFamily="18" charset="0"/>
                <a:cs typeface="Times New Roman" pitchFamily="18" charset="0"/>
              </a:rPr>
              <a:t>arrays.</a:t>
            </a:r>
          </a:p>
          <a:p>
            <a:pPr algn="just"/>
            <a:r>
              <a:rPr lang="en-US" sz="2000" b="1" dirty="0" smtClean="0">
                <a:latin typeface="Times New Roman" pitchFamily="18" charset="0"/>
                <a:cs typeface="Times New Roman" pitchFamily="18" charset="0"/>
              </a:rPr>
              <a:t>Scipy-</a:t>
            </a:r>
            <a:r>
              <a:rPr lang="en-US" sz="2000" dirty="0" smtClean="0">
                <a:latin typeface="Times New Roman" pitchFamily="18" charset="0"/>
                <a:cs typeface="Times New Roman" pitchFamily="18" charset="0"/>
              </a:rPr>
              <a:t>SciPy </a:t>
            </a:r>
            <a:r>
              <a:rPr lang="en-US" sz="2000" dirty="0">
                <a:latin typeface="Times New Roman" pitchFamily="18" charset="0"/>
                <a:cs typeface="Times New Roman" pitchFamily="18" charset="0"/>
              </a:rPr>
              <a:t>is a free and open-source Python library used for scientific computing and technical computing. SciPy contains modules for optimization, linear algebra, integration, interpolation, special functions, FFT, signal and image processing, ODE solvers and other tasks common in science and engineering.</a:t>
            </a:r>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Mathplotlib- </a:t>
            </a:r>
            <a:r>
              <a:rPr lang="en-US" sz="2000" dirty="0" smtClean="0">
                <a:latin typeface="Times New Roman" pitchFamily="18" charset="0"/>
                <a:cs typeface="Times New Roman" pitchFamily="18" charset="0"/>
              </a:rPr>
              <a:t>Matplotlib is a Python 2D plotting library which produces publication quality figures in a variety of hardcopy formats and interactive environments </a:t>
            </a:r>
            <a:r>
              <a:rPr lang="en-US" sz="2000" dirty="0">
                <a:latin typeface="Times New Roman" pitchFamily="18" charset="0"/>
                <a:cs typeface="Times New Roman" pitchFamily="18" charset="0"/>
              </a:rPr>
              <a:t>across platforms. </a:t>
            </a:r>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Opencv- </a:t>
            </a:r>
            <a:r>
              <a:rPr lang="en-US" sz="2000" dirty="0" smtClean="0">
                <a:latin typeface="Times New Roman" pitchFamily="18" charset="0"/>
                <a:cs typeface="Times New Roman" pitchFamily="18" charset="0"/>
              </a:rPr>
              <a:t>OpenCV </a:t>
            </a:r>
            <a:r>
              <a:rPr lang="en-US" sz="2000" dirty="0">
                <a:latin typeface="Times New Roman" pitchFamily="18" charset="0"/>
                <a:cs typeface="Times New Roman" pitchFamily="18" charset="0"/>
              </a:rPr>
              <a:t>is a Python library which is designed to solve computer vision problems. </a:t>
            </a:r>
            <a:r>
              <a:rPr lang="en-US" sz="2000" dirty="0" smtClean="0">
                <a:latin typeface="Times New Roman" pitchFamily="18" charset="0"/>
                <a:cs typeface="Times New Roman" pitchFamily="18" charset="0"/>
              </a:rPr>
              <a:t>OpenCV </a:t>
            </a:r>
            <a:r>
              <a:rPr lang="en-US" sz="2000" dirty="0">
                <a:latin typeface="Times New Roman" pitchFamily="18" charset="0"/>
                <a:cs typeface="Times New Roman" pitchFamily="18" charset="0"/>
              </a:rPr>
              <a:t>supports a wide variety of programming languages such as C++, Python, Java etc. Support for multiple platforms including Windows, Linux, and </a:t>
            </a:r>
            <a:r>
              <a:rPr lang="en-US" sz="2000" dirty="0" smtClean="0">
                <a:latin typeface="Times New Roman" pitchFamily="18" charset="0"/>
                <a:cs typeface="Times New Roman" pitchFamily="18" charset="0"/>
              </a:rPr>
              <a:t>Mac OS.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817014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PACKAGES USED</a:t>
            </a:r>
            <a:endParaRPr lang="en-US" sz="3600" dirty="0"/>
          </a:p>
        </p:txBody>
      </p:sp>
      <p:sp>
        <p:nvSpPr>
          <p:cNvPr id="3" name="Content Placeholder 2"/>
          <p:cNvSpPr>
            <a:spLocks noGrp="1"/>
          </p:cNvSpPr>
          <p:nvPr>
            <p:ph idx="1"/>
          </p:nvPr>
        </p:nvSpPr>
        <p:spPr>
          <a:xfrm>
            <a:off x="228600" y="1143000"/>
            <a:ext cx="8153400" cy="5257800"/>
          </a:xfrm>
        </p:spPr>
        <p:txBody>
          <a:bodyPr>
            <a:normAutofit fontScale="85000" lnSpcReduction="20000"/>
          </a:bodyPr>
          <a:lstStyle/>
          <a:p>
            <a:endParaRPr lang="en-US" sz="3600" b="1" dirty="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Pandas-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pandas is an open source, BSD-licensed library providing high-performance, easy-to-use data structures and data analysis tools for the </a:t>
            </a:r>
            <a:r>
              <a:rPr lang="en-US" sz="2400" dirty="0">
                <a:latin typeface="Times New Roman" pitchFamily="18" charset="0"/>
                <a:cs typeface="Times New Roman" pitchFamily="18" charset="0"/>
                <a:hlinkClick r:id="rId2"/>
              </a:rPr>
              <a:t>Python</a:t>
            </a:r>
            <a:r>
              <a:rPr lang="en-US" sz="2400" dirty="0">
                <a:latin typeface="Times New Roman" pitchFamily="18" charset="0"/>
                <a:cs typeface="Times New Roman" pitchFamily="18" charset="0"/>
              </a:rPr>
              <a:t> programming </a:t>
            </a:r>
            <a:r>
              <a:rPr lang="en-US" sz="2400" dirty="0" smtClean="0">
                <a:latin typeface="Times New Roman" pitchFamily="18" charset="0"/>
                <a:cs typeface="Times New Roman" pitchFamily="18" charset="0"/>
              </a:rPr>
              <a:t>language. pandas </a:t>
            </a:r>
            <a:r>
              <a:rPr lang="en-US" sz="2400" dirty="0">
                <a:latin typeface="Times New Roman" pitchFamily="18" charset="0"/>
                <a:cs typeface="Times New Roman" pitchFamily="18" charset="0"/>
              </a:rPr>
              <a:t>is a </a:t>
            </a:r>
            <a:r>
              <a:rPr lang="en-US" sz="2400" u="sng" dirty="0">
                <a:latin typeface="Times New Roman" pitchFamily="18" charset="0"/>
                <a:cs typeface="Times New Roman" pitchFamily="18" charset="0"/>
                <a:hlinkClick r:id="rId3"/>
              </a:rPr>
              <a:t>NumFOCUS</a:t>
            </a:r>
            <a:r>
              <a:rPr lang="en-US" sz="2400" u="sng" dirty="0">
                <a:latin typeface="Times New Roman" pitchFamily="18" charset="0"/>
                <a:cs typeface="Times New Roman" pitchFamily="18" charset="0"/>
              </a:rPr>
              <a:t> </a:t>
            </a:r>
            <a:r>
              <a:rPr lang="en-US" sz="2400" dirty="0">
                <a:latin typeface="Times New Roman" pitchFamily="18" charset="0"/>
                <a:cs typeface="Times New Roman" pitchFamily="18" charset="0"/>
              </a:rPr>
              <a:t>sponsored project. This will help ensure the success of development of </a:t>
            </a:r>
            <a:r>
              <a:rPr lang="en-US" sz="2400" i="1" dirty="0">
                <a:latin typeface="Times New Roman" pitchFamily="18" charset="0"/>
                <a:cs typeface="Times New Roman" pitchFamily="18" charset="0"/>
              </a:rPr>
              <a:t>pandas</a:t>
            </a:r>
            <a:r>
              <a:rPr lang="en-US" sz="2400" dirty="0">
                <a:latin typeface="Times New Roman" pitchFamily="18" charset="0"/>
                <a:cs typeface="Times New Roman" pitchFamily="18" charset="0"/>
              </a:rPr>
              <a:t> as a world-class open-source project, and makes it possible to </a:t>
            </a:r>
            <a:r>
              <a:rPr lang="en-US" sz="2400" dirty="0">
                <a:latin typeface="Times New Roman" pitchFamily="18" charset="0"/>
                <a:cs typeface="Times New Roman" pitchFamily="18" charset="0"/>
                <a:hlinkClick r:id="rId4"/>
              </a:rPr>
              <a:t>donate</a:t>
            </a:r>
            <a:r>
              <a:rPr lang="en-US" sz="2400" dirty="0">
                <a:latin typeface="Times New Roman" pitchFamily="18" charset="0"/>
                <a:cs typeface="Times New Roman" pitchFamily="18" charset="0"/>
              </a:rPr>
              <a:t> to the project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Theano</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Theano is a Python library that allows you to define, optimize, and evaluate mathematical expressions involving multi-dimensional arrays efficiently. Theano </a:t>
            </a:r>
            <a:r>
              <a:rPr lang="en-US" sz="2400" dirty="0" smtClean="0">
                <a:latin typeface="Times New Roman" pitchFamily="18" charset="0"/>
                <a:cs typeface="Times New Roman" pitchFamily="18" charset="0"/>
              </a:rPr>
              <a:t>features: tight </a:t>
            </a:r>
            <a:r>
              <a:rPr lang="en-US" sz="2400" dirty="0">
                <a:latin typeface="Times New Roman" pitchFamily="18" charset="0"/>
                <a:cs typeface="Times New Roman" pitchFamily="18" charset="0"/>
              </a:rPr>
              <a:t>integration with </a:t>
            </a:r>
            <a:r>
              <a:rPr lang="en-US" sz="2400" dirty="0" smtClean="0">
                <a:latin typeface="Times New Roman" pitchFamily="18" charset="0"/>
                <a:cs typeface="Times New Roman" pitchFamily="18" charset="0"/>
              </a:rPr>
              <a:t>NumPy,</a:t>
            </a:r>
            <a:r>
              <a:rPr lang="en-US" sz="2400" dirty="0">
                <a:latin typeface="Times New Roman" pitchFamily="18" charset="0"/>
                <a:cs typeface="Times New Roman" pitchFamily="18" charset="0"/>
              </a:rPr>
              <a:t> transparent use of a GPU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efficient symbolic differentiation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speed and stability optimizations, dynamic C code generation, extensive unit-testing and self-verification</a:t>
            </a:r>
          </a:p>
          <a:p>
            <a:pPr algn="just"/>
            <a:r>
              <a:rPr lang="en-US" sz="2400" b="1" dirty="0" smtClean="0">
                <a:latin typeface="Times New Roman" pitchFamily="18" charset="0"/>
                <a:cs typeface="Times New Roman" pitchFamily="18" charset="0"/>
              </a:rPr>
              <a:t>Keras- </a:t>
            </a:r>
            <a:r>
              <a:rPr lang="en-US" sz="2400" dirty="0">
                <a:latin typeface="Times New Roman" pitchFamily="18" charset="0"/>
                <a:cs typeface="Times New Roman" pitchFamily="18" charset="0"/>
              </a:rPr>
              <a:t>Keras is an open-source neural-network library written in Python. It is capable of running on top of </a:t>
            </a:r>
            <a:r>
              <a:rPr lang="en-US" sz="2400" dirty="0" smtClean="0">
                <a:latin typeface="Times New Roman" pitchFamily="18" charset="0"/>
                <a:cs typeface="Times New Roman" pitchFamily="18" charset="0"/>
              </a:rPr>
              <a:t>Tensor Flow, </a:t>
            </a:r>
            <a:r>
              <a:rPr lang="en-US" sz="2400" dirty="0">
                <a:latin typeface="Times New Roman" pitchFamily="18" charset="0"/>
                <a:cs typeface="Times New Roman" pitchFamily="18" charset="0"/>
              </a:rPr>
              <a:t>Microsoft Cognitive Toolkit, Theano, or </a:t>
            </a:r>
            <a:r>
              <a:rPr lang="en-US" sz="2400" dirty="0" err="1">
                <a:latin typeface="Times New Roman" pitchFamily="18" charset="0"/>
                <a:cs typeface="Times New Roman" pitchFamily="18" charset="0"/>
              </a:rPr>
              <a:t>PlaidML</a:t>
            </a:r>
            <a:r>
              <a:rPr lang="en-US" sz="2400" dirty="0">
                <a:latin typeface="Times New Roman" pitchFamily="18" charset="0"/>
                <a:cs typeface="Times New Roman" pitchFamily="18" charset="0"/>
              </a:rPr>
              <a:t>. Designed to enable fast experimentation with deep neural networks, it focuses on being user-friendly, modular, and extensible. </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554425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PACKAGES USED</a:t>
            </a:r>
            <a:endParaRPr lang="en-US" sz="3600" dirty="0"/>
          </a:p>
        </p:txBody>
      </p:sp>
      <p:sp>
        <p:nvSpPr>
          <p:cNvPr id="3" name="Content Placeholder 2"/>
          <p:cNvSpPr>
            <a:spLocks noGrp="1"/>
          </p:cNvSpPr>
          <p:nvPr>
            <p:ph idx="1"/>
          </p:nvPr>
        </p:nvSpPr>
        <p:spPr>
          <a:xfrm>
            <a:off x="152400" y="1066800"/>
            <a:ext cx="8229600" cy="5638800"/>
          </a:xfrm>
        </p:spPr>
        <p:txBody>
          <a:bodyPr>
            <a:normAutofit/>
          </a:bodyPr>
          <a:lstStyle/>
          <a:p>
            <a:pPr algn="just"/>
            <a:r>
              <a:rPr lang="en-US" sz="2000" b="1" dirty="0">
                <a:latin typeface="Times New Roman" pitchFamily="18" charset="0"/>
                <a:cs typeface="Times New Roman" pitchFamily="18" charset="0"/>
              </a:rPr>
              <a:t>Seaborn- </a:t>
            </a:r>
            <a:r>
              <a:rPr lang="en-US" sz="2000" dirty="0">
                <a:latin typeface="Times New Roman" pitchFamily="18" charset="0"/>
                <a:cs typeface="Times New Roman" pitchFamily="18" charset="0"/>
              </a:rPr>
              <a:t>Seaborn is a Python data visualization library based on </a:t>
            </a:r>
            <a:r>
              <a:rPr lang="en-US" sz="2000" dirty="0">
                <a:latin typeface="Times New Roman" pitchFamily="18" charset="0"/>
                <a:cs typeface="Times New Roman" pitchFamily="18" charset="0"/>
                <a:hlinkClick r:id="rId2"/>
              </a:rPr>
              <a:t>matplotlib</a:t>
            </a:r>
            <a:r>
              <a:rPr lang="en-US" sz="2000" dirty="0">
                <a:latin typeface="Times New Roman" pitchFamily="18" charset="0"/>
                <a:cs typeface="Times New Roman" pitchFamily="18" charset="0"/>
              </a:rPr>
              <a:t>. It provides a high-level interface for drawing attractive and informative statistical graphics</a:t>
            </a:r>
            <a:r>
              <a:rPr lang="en-US" sz="2000" dirty="0" smtClean="0">
                <a:latin typeface="Times New Roman" pitchFamily="18" charset="0"/>
                <a:cs typeface="Times New Roman" pitchFamily="18" charset="0"/>
              </a:rPr>
              <a:t>.</a:t>
            </a:r>
          </a:p>
          <a:p>
            <a:pPr algn="just"/>
            <a:r>
              <a:rPr lang="en-US" sz="2000" b="1" dirty="0" smtClean="0">
                <a:latin typeface="Times New Roman" pitchFamily="18" charset="0"/>
                <a:cs typeface="Times New Roman" pitchFamily="18" charset="0"/>
              </a:rPr>
              <a:t>H5py- </a:t>
            </a:r>
            <a:r>
              <a:rPr lang="en-US" sz="2000" dirty="0">
                <a:latin typeface="Times New Roman" pitchFamily="18" charset="0"/>
                <a:cs typeface="Times New Roman" pitchFamily="18" charset="0"/>
              </a:rPr>
              <a:t>The h5py package is a Pythonic interface to the HDF5 binary data </a:t>
            </a:r>
            <a:r>
              <a:rPr lang="en-US" sz="2000" dirty="0" smtClean="0">
                <a:latin typeface="Times New Roman" pitchFamily="18" charset="0"/>
                <a:cs typeface="Times New Roman" pitchFamily="18" charset="0"/>
              </a:rPr>
              <a:t>format.</a:t>
            </a:r>
            <a:r>
              <a:rPr lang="en-US" sz="2000" dirty="0" smtClean="0">
                <a:latin typeface="Times New Roman" pitchFamily="18" charset="0"/>
                <a:cs typeface="Times New Roman" pitchFamily="18" charset="0"/>
                <a:hlinkClick r:id="rId3"/>
              </a:rPr>
              <a:t>HDF5</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lets you store </a:t>
            </a:r>
            <a:r>
              <a:rPr lang="en-US" sz="2000" dirty="0" smtClean="0">
                <a:latin typeface="Times New Roman" pitchFamily="18" charset="0"/>
                <a:cs typeface="Times New Roman" pitchFamily="18" charset="0"/>
              </a:rPr>
              <a:t>huge </a:t>
            </a:r>
            <a:r>
              <a:rPr lang="en-US" sz="2000" dirty="0">
                <a:latin typeface="Times New Roman" pitchFamily="18" charset="0"/>
                <a:cs typeface="Times New Roman" pitchFamily="18" charset="0"/>
              </a:rPr>
              <a:t>amounts of numerical data, and easily manipulate that data from NumPy. </a:t>
            </a:r>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Tensor flow-</a:t>
            </a:r>
            <a:r>
              <a:rPr lang="en-US" sz="2000" dirty="0" smtClean="0">
                <a:latin typeface="Times New Roman" pitchFamily="18" charset="0"/>
                <a:cs typeface="Times New Roman" pitchFamily="18" charset="0"/>
              </a:rPr>
              <a:t>Tensor Flow </a:t>
            </a:r>
            <a:r>
              <a:rPr lang="en-US" sz="2000" dirty="0">
                <a:latin typeface="Times New Roman" pitchFamily="18" charset="0"/>
                <a:cs typeface="Times New Roman" pitchFamily="18" charset="0"/>
              </a:rPr>
              <a:t>is a free and open-source software library for dataflow and differentiable programming across a range of tasks. It is a symbolic math library, and is also used for machine learning applications such as neural networks.</a:t>
            </a:r>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Python-dateutil-</a:t>
            </a:r>
            <a:r>
              <a:rPr lang="en-US" sz="2000" dirty="0">
                <a:latin typeface="Times New Roman" pitchFamily="18" charset="0"/>
                <a:cs typeface="Times New Roman" pitchFamily="18" charset="0"/>
              </a:rPr>
              <a:t>The dateutil module provides powerful extensions to the standard </a:t>
            </a:r>
            <a:r>
              <a:rPr lang="en-US" sz="2000" b="1" dirty="0" smtClean="0">
                <a:latin typeface="Times New Roman" pitchFamily="18" charset="0"/>
                <a:cs typeface="Times New Roman" pitchFamily="18" charset="0"/>
              </a:rPr>
              <a:t>date time</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module, available in Python 2.3+. </a:t>
            </a:r>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Pytz- </a:t>
            </a:r>
            <a:r>
              <a:rPr lang="en-US" sz="2000" dirty="0" err="1" smtClean="0">
                <a:latin typeface="Times New Roman" pitchFamily="18" charset="0"/>
                <a:cs typeface="Times New Roman" pitchFamily="18" charset="0"/>
              </a:rPr>
              <a:t>pytz</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brings the Olson </a:t>
            </a:r>
            <a:r>
              <a:rPr lang="en-US" sz="2000" dirty="0" err="1">
                <a:latin typeface="Times New Roman" pitchFamily="18" charset="0"/>
                <a:cs typeface="Times New Roman" pitchFamily="18" charset="0"/>
              </a:rPr>
              <a:t>tz</a:t>
            </a:r>
            <a:r>
              <a:rPr lang="en-US" sz="2000" dirty="0">
                <a:latin typeface="Times New Roman" pitchFamily="18" charset="0"/>
                <a:cs typeface="Times New Roman" pitchFamily="18" charset="0"/>
              </a:rPr>
              <a:t> database into Python. This library allows accurate and cross platform </a:t>
            </a:r>
            <a:r>
              <a:rPr lang="en-US" sz="2000" dirty="0" smtClean="0">
                <a:latin typeface="Times New Roman" pitchFamily="18" charset="0"/>
                <a:cs typeface="Times New Roman" pitchFamily="18" charset="0"/>
              </a:rPr>
              <a:t>time zone </a:t>
            </a:r>
            <a:r>
              <a:rPr lang="en-US" sz="2000" dirty="0">
                <a:latin typeface="Times New Roman" pitchFamily="18" charset="0"/>
                <a:cs typeface="Times New Roman" pitchFamily="18" charset="0"/>
              </a:rPr>
              <a:t>calculations using Python 2.4 or higher. It also solves the issue of ambiguous times at the end of daylight saving time.</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205597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365</TotalTime>
  <Words>1230</Words>
  <Application>Microsoft Office PowerPoint</Application>
  <PresentationFormat>On-screen Show (4:3)</PresentationFormat>
  <Paragraphs>106</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Adjacency</vt:lpstr>
      <vt:lpstr>EMOTION RECOGNITION USING IMAGE     PROCESSING IN DEEP LEARNING WITH PYTHON. </vt:lpstr>
      <vt:lpstr>ABSTRACT</vt:lpstr>
      <vt:lpstr>OBJECTIVES</vt:lpstr>
      <vt:lpstr>CHALLENGES</vt:lpstr>
      <vt:lpstr>FACIAL EXPRESSION</vt:lpstr>
      <vt:lpstr>STEPS IN PROCESS</vt:lpstr>
      <vt:lpstr>PACKAGES USED</vt:lpstr>
      <vt:lpstr>PACKAGES USED</vt:lpstr>
      <vt:lpstr>PACKAGES USED</vt:lpstr>
      <vt:lpstr>PACKAGES USED</vt:lpstr>
      <vt:lpstr>WORKING</vt:lpstr>
      <vt:lpstr>WORKING</vt:lpstr>
      <vt:lpstr>WORKING</vt:lpstr>
      <vt:lpstr>MODULES </vt:lpstr>
      <vt:lpstr>FUTURE ENHANSEMENT</vt:lpstr>
      <vt:lpstr>HARDWARE REQUIREMENTS</vt:lpstr>
      <vt:lpstr>EXPERIMENTS WITH DATASET</vt:lpstr>
      <vt:lpstr>SCREEN SHOTS</vt:lpstr>
      <vt:lpstr>SCREEN SHOTS</vt:lpstr>
      <vt:lpstr>SCREEN SHOTS</vt:lpstr>
      <vt:lpstr>SCREEN SHOTS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RECOGNITION USING IMAGE PROCESSING IN DEEP LEARNING</dc:title>
  <dc:creator>HP</dc:creator>
  <cp:lastModifiedBy>HP</cp:lastModifiedBy>
  <cp:revision>33</cp:revision>
  <dcterms:created xsi:type="dcterms:W3CDTF">2019-03-10T07:11:17Z</dcterms:created>
  <dcterms:modified xsi:type="dcterms:W3CDTF">2019-04-23T16:22:24Z</dcterms:modified>
</cp:coreProperties>
</file>